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9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mbria"/>
        <a:ea typeface="Cambria"/>
        <a:cs typeface="Cambria"/>
        <a:sym typeface="Cambri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mbria"/>
        <a:ea typeface="Cambria"/>
        <a:cs typeface="Cambria"/>
        <a:sym typeface="Cambri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mbria"/>
        <a:ea typeface="Cambria"/>
        <a:cs typeface="Cambria"/>
        <a:sym typeface="Cambri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mbria"/>
        <a:ea typeface="Cambria"/>
        <a:cs typeface="Cambria"/>
        <a:sym typeface="Cambri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mbria"/>
        <a:ea typeface="Cambria"/>
        <a:cs typeface="Cambria"/>
        <a:sym typeface="Cambri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mbria"/>
        <a:ea typeface="Cambria"/>
        <a:cs typeface="Cambria"/>
        <a:sym typeface="Cambri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mbria"/>
        <a:ea typeface="Cambria"/>
        <a:cs typeface="Cambria"/>
        <a:sym typeface="Cambri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mbria"/>
        <a:ea typeface="Cambria"/>
        <a:cs typeface="Cambria"/>
        <a:sym typeface="Cambri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mbria"/>
        <a:ea typeface="Cambria"/>
        <a:cs typeface="Cambria"/>
        <a:sym typeface="Cambri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mbria"/>
          <a:ea typeface="Cambria"/>
          <a:cs typeface="Cambri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4EA"/>
          </a:solidFill>
        </a:fill>
      </a:tcStyle>
    </a:wholeTbl>
    <a:band2H>
      <a:tcTxStyle/>
      <a:tcStyle>
        <a:tcBdr/>
        <a:fill>
          <a:solidFill>
            <a:srgbClr val="E6EBF5"/>
          </a:solidFill>
        </a:fill>
      </a:tcStyle>
    </a:band2H>
    <a:firstCol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mbria"/>
          <a:ea typeface="Cambria"/>
          <a:cs typeface="Cambri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EF1"/>
          </a:solidFill>
        </a:fill>
      </a:tcStyle>
    </a:wholeTbl>
    <a:band2H>
      <a:tcTxStyle/>
      <a:tcStyle>
        <a:tcBdr/>
        <a:fill>
          <a:solidFill>
            <a:srgbClr val="E6F6F8"/>
          </a:solidFill>
        </a:fill>
      </a:tcStyle>
    </a:band2H>
    <a:firstCol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mbria"/>
          <a:ea typeface="Cambria"/>
          <a:cs typeface="Cambri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9CE"/>
          </a:solidFill>
        </a:fill>
      </a:tcStyle>
    </a:wholeTbl>
    <a:band2H>
      <a:tcTxStyle/>
      <a:tcStyle>
        <a:tcBdr/>
        <a:fill>
          <a:solidFill>
            <a:srgbClr val="F0F4E8"/>
          </a:solidFill>
        </a:fill>
      </a:tcStyle>
    </a:band2H>
    <a:firstCol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mbria"/>
          <a:ea typeface="Cambria"/>
          <a:cs typeface="Cambri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mbria"/>
          <a:ea typeface="Cambria"/>
          <a:cs typeface="Cambri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mbria"/>
          <a:ea typeface="Cambria"/>
          <a:cs typeface="Cambri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mbria"/>
          <a:ea typeface="Cambria"/>
          <a:cs typeface="Cambr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2" d="100"/>
          <a:sy n="112" d="100"/>
        </p:scale>
        <p:origin x="15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2076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9481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8252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2931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7571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5262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5816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45313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9949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Text"/>
          <p:cNvSpPr txBox="1">
            <a:spLocks noGrp="1"/>
          </p:cNvSpPr>
          <p:nvPr>
            <p:ph type="title"/>
          </p:nvPr>
        </p:nvSpPr>
        <p:spPr>
          <a:xfrm>
            <a:off x="381000" y="4853411"/>
            <a:ext cx="8458200" cy="1222376"/>
          </a:xfrm>
          <a:prstGeom prst="rect">
            <a:avLst/>
          </a:prstGeom>
        </p:spPr>
        <p:txBody>
          <a:bodyPr anchor="t"/>
          <a:lstStyle/>
          <a:p>
            <a:r>
              <a:t>Title Text</a:t>
            </a:r>
          </a:p>
        </p:txBody>
      </p:sp>
      <p:sp>
        <p:nvSpPr>
          <p:cNvPr id="2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81000" y="3886200"/>
            <a:ext cx="8458200" cy="914400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solidFill>
                  <a:srgbClr val="C0D7DA"/>
                </a:solidFill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solidFill>
                  <a:srgbClr val="C0D7DA"/>
                </a:solidFill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solidFill>
                  <a:srgbClr val="C0D7DA"/>
                </a:solidFill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solidFill>
                  <a:srgbClr val="C0D7DA"/>
                </a:solidFill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solidFill>
                  <a:srgbClr val="C0D7DA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15641" y="6473952"/>
            <a:ext cx="272912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258609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1733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4607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2525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7877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5384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7989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0945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3255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6CB4B4D-7CA3-9044-876B-883B54F867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031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ubtitle 2"/>
          <p:cNvSpPr txBox="1">
            <a:spLocks noGrp="1"/>
          </p:cNvSpPr>
          <p:nvPr>
            <p:ph type="body" sz="quarter" idx="1"/>
          </p:nvPr>
        </p:nvSpPr>
        <p:spPr>
          <a:xfrm>
            <a:off x="762000" y="4572000"/>
            <a:ext cx="7391400" cy="1447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graphicFrame>
        <p:nvGraphicFramePr>
          <p:cNvPr id="111" name="Table 13"/>
          <p:cNvGraphicFramePr/>
          <p:nvPr>
            <p:extLst>
              <p:ext uri="{D42A27DB-BD31-4B8C-83A1-F6EECF244321}">
                <p14:modId xmlns:p14="http://schemas.microsoft.com/office/powerpoint/2010/main" val="2468806391"/>
              </p:ext>
            </p:extLst>
          </p:nvPr>
        </p:nvGraphicFramePr>
        <p:xfrm>
          <a:off x="533400" y="3352804"/>
          <a:ext cx="8052792" cy="2976974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635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7764"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Paper ID :___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Author s Name :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72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Institute Name: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/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2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Presentation given by: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/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3881">
                <a:tc>
                  <a:txBody>
                    <a:bodyPr/>
                    <a:lstStyle/>
                    <a:p>
                      <a:pPr algn="l">
                        <a:defRPr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Paper Title: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dirty="0"/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3881">
                <a:tc>
                  <a:txBody>
                    <a:bodyPr/>
                    <a:lstStyle/>
                    <a:p>
                      <a:pPr algn="l">
                        <a:defRPr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Track No.: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dirty="0"/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2" name="Table 14"/>
          <p:cNvGraphicFramePr/>
          <p:nvPr/>
        </p:nvGraphicFramePr>
        <p:xfrm>
          <a:off x="72795" y="0"/>
          <a:ext cx="5943600" cy="12192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869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3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 rowSpan="2"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FFFFFF"/>
                          </a:solidFill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/>
                      </a:pPr>
                      <a:r>
                        <a:t>ATHARVA EDUCATIONAL TRUST'S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algn="ctr">
                        <a:tabLst>
                          <a:tab pos="457200" algn="l"/>
                          <a:tab pos="2857500" algn="r"/>
                          <a:tab pos="5727700" algn="r"/>
                        </a:tabLst>
                        <a:defRPr sz="1900" b="1"/>
                      </a:pPr>
                      <a:r>
                        <a:t>ATHARVA COLLEGE OF ENGINEERING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98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000" b="1"/>
                        <a:t>(Approved by AICTE, Recognized by Government of Maharashtra 
&amp; Affiliated to University of Mumbai - Estd. 1999 - 2000)
ISO 2100:2018  ISO 14001:2015  ISO 9001:2015 
NAAC A+ Accredited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3" name="Rectangle 1"/>
          <p:cNvSpPr txBox="1"/>
          <p:nvPr/>
        </p:nvSpPr>
        <p:spPr>
          <a:xfrm>
            <a:off x="1538144" y="1472945"/>
            <a:ext cx="8023860" cy="1569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4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         </a:t>
            </a:r>
            <a:r>
              <a:rPr dirty="0">
                <a:solidFill>
                  <a:srgbClr val="000066"/>
                </a:solidFill>
              </a:rPr>
              <a:t>International Conference on Science, Technology,       Engineering &amp; Mathematics for Sustainable Development        		       ( ICSTEMSD </a:t>
            </a:r>
            <a:r>
              <a:rPr dirty="0" smtClean="0">
                <a:solidFill>
                  <a:srgbClr val="000066"/>
                </a:solidFill>
              </a:rPr>
              <a:t>202</a:t>
            </a:r>
            <a:r>
              <a:rPr lang="en-IN" dirty="0">
                <a:solidFill>
                  <a:srgbClr val="000066"/>
                </a:solidFill>
              </a:rPr>
              <a:t>6</a:t>
            </a:r>
            <a:r>
              <a:rPr dirty="0" smtClean="0">
                <a:solidFill>
                  <a:srgbClr val="000066"/>
                </a:solidFill>
              </a:rPr>
              <a:t>) </a:t>
            </a:r>
            <a:endParaRPr dirty="0">
              <a:solidFill>
                <a:srgbClr val="FFFFFF"/>
              </a:solidFill>
            </a:endParaRPr>
          </a:p>
          <a:p>
            <a:pPr>
              <a:defRPr sz="2400" b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                                </a:t>
            </a:r>
            <a:r>
              <a:rPr dirty="0" smtClean="0"/>
              <a:t>2</a:t>
            </a:r>
            <a:r>
              <a:rPr lang="en-IN" dirty="0" smtClean="0"/>
              <a:t>4</a:t>
            </a:r>
            <a:r>
              <a:rPr lang="en-IN" baseline="30000" dirty="0" smtClean="0"/>
              <a:t>th</a:t>
            </a:r>
            <a:r>
              <a:rPr dirty="0" smtClean="0"/>
              <a:t> </a:t>
            </a:r>
            <a:r>
              <a:rPr lang="en-IN" dirty="0" smtClean="0"/>
              <a:t>March</a:t>
            </a:r>
            <a:r>
              <a:rPr dirty="0" smtClean="0"/>
              <a:t>202</a:t>
            </a:r>
            <a:r>
              <a:rPr lang="en-IN" dirty="0" smtClean="0"/>
              <a:t>6</a:t>
            </a:r>
            <a:endParaRPr dirty="0"/>
          </a:p>
        </p:txBody>
      </p:sp>
      <p:pic>
        <p:nvPicPr>
          <p:cNvPr id="114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0437" y="-2"/>
            <a:ext cx="1232272" cy="1193209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550074" y="65392"/>
            <a:ext cx="1522952" cy="124692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6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885637" y="189236"/>
            <a:ext cx="1058814" cy="105881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8" name="Picture 2" descr="Picture 2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944449" y="27814"/>
            <a:ext cx="1152526" cy="118265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01" y="1529399"/>
            <a:ext cx="1275352" cy="1247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rek">
  <a:themeElements>
    <a:clrScheme name="Tre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00FF"/>
      </a:hlink>
      <a:folHlink>
        <a:srgbClr val="FF00FF"/>
      </a:folHlink>
    </a:clrScheme>
    <a:fontScheme name="Trek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mbria"/>
            <a:ea typeface="Cambria"/>
            <a:cs typeface="Cambria"/>
            <a:sym typeface="Cambr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mbria"/>
            <a:ea typeface="Cambria"/>
            <a:cs typeface="Cambria"/>
            <a:sym typeface="Cambr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0</TotalTime>
  <Words>51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Times New Roman</vt:lpstr>
      <vt:lpstr>Tw Cen MT</vt:lpstr>
      <vt:lpstr>Droplet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Admin</cp:lastModifiedBy>
  <cp:revision>1</cp:revision>
  <dcterms:modified xsi:type="dcterms:W3CDTF">2025-12-29T03:35:40Z</dcterms:modified>
</cp:coreProperties>
</file>